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9"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719"/>
  </p:normalViewPr>
  <p:slideViewPr>
    <p:cSldViewPr snapToGrid="0" snapToObjects="1">
      <p:cViewPr varScale="1">
        <p:scale>
          <a:sx n="90" d="100"/>
          <a:sy n="90" d="100"/>
        </p:scale>
        <p:origin x="232" y="8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D7D9B0-60CE-4F41-8D2D-BA9129AF2589}"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372232B4-00C3-4ABE-80FE-7851048C645A}">
      <dgm:prSet/>
      <dgm:spPr/>
      <dgm:t>
        <a:bodyPr/>
        <a:lstStyle/>
        <a:p>
          <a:pPr>
            <a:lnSpc>
              <a:spcPct val="100000"/>
            </a:lnSpc>
            <a:defRPr cap="all"/>
          </a:pPr>
          <a:r>
            <a:rPr lang="en-US"/>
            <a:t>The dataset includes latest edition FIFA 2019 player attributes such as  Age, Nationality, Overall, Potential, Club, Value, International reputation, position and many more.</a:t>
          </a:r>
        </a:p>
      </dgm:t>
    </dgm:pt>
    <dgm:pt modelId="{8AE7C761-C14D-43B4-8FD7-E97F6D45FBB5}" type="parTrans" cxnId="{E870F8BC-DA18-4B79-8AAD-522603DC5996}">
      <dgm:prSet/>
      <dgm:spPr/>
      <dgm:t>
        <a:bodyPr/>
        <a:lstStyle/>
        <a:p>
          <a:endParaRPr lang="en-US"/>
        </a:p>
      </dgm:t>
    </dgm:pt>
    <dgm:pt modelId="{41893E99-F378-4BE8-A0F6-1C3A63E3F0CD}" type="sibTrans" cxnId="{E870F8BC-DA18-4B79-8AAD-522603DC5996}">
      <dgm:prSet/>
      <dgm:spPr/>
      <dgm:t>
        <a:bodyPr/>
        <a:lstStyle/>
        <a:p>
          <a:endParaRPr lang="en-US"/>
        </a:p>
      </dgm:t>
    </dgm:pt>
    <dgm:pt modelId="{6963AE5B-5106-4C68-B90E-CCFEE7EF8E7D}">
      <dgm:prSet/>
      <dgm:spPr/>
      <dgm:t>
        <a:bodyPr/>
        <a:lstStyle/>
        <a:p>
          <a:pPr>
            <a:lnSpc>
              <a:spcPct val="100000"/>
            </a:lnSpc>
            <a:defRPr cap="all"/>
          </a:pPr>
          <a:r>
            <a:rPr lang="en-US"/>
            <a:t>It has total </a:t>
          </a:r>
          <a:r>
            <a:rPr lang="en-US" i="1"/>
            <a:t>89 columns.</a:t>
          </a:r>
          <a:endParaRPr lang="en-US"/>
        </a:p>
      </dgm:t>
    </dgm:pt>
    <dgm:pt modelId="{31DC5C2B-26F1-4945-9B29-2ABC42C93F81}" type="parTrans" cxnId="{58459D4A-F13A-4581-A508-8A1A98D020EB}">
      <dgm:prSet/>
      <dgm:spPr/>
      <dgm:t>
        <a:bodyPr/>
        <a:lstStyle/>
        <a:p>
          <a:endParaRPr lang="en-US"/>
        </a:p>
      </dgm:t>
    </dgm:pt>
    <dgm:pt modelId="{77157DBA-6A24-4856-8F97-6429A85A4DF8}" type="sibTrans" cxnId="{58459D4A-F13A-4581-A508-8A1A98D020EB}">
      <dgm:prSet/>
      <dgm:spPr/>
      <dgm:t>
        <a:bodyPr/>
        <a:lstStyle/>
        <a:p>
          <a:endParaRPr lang="en-US"/>
        </a:p>
      </dgm:t>
    </dgm:pt>
    <dgm:pt modelId="{9B97086B-5D33-4277-B00A-F1478FD0F1EF}">
      <dgm:prSet/>
      <dgm:spPr/>
      <dgm:t>
        <a:bodyPr/>
        <a:lstStyle/>
        <a:p>
          <a:pPr>
            <a:lnSpc>
              <a:spcPct val="100000"/>
            </a:lnSpc>
            <a:defRPr cap="all"/>
          </a:pPr>
          <a:r>
            <a:rPr lang="en-US" i="1"/>
            <a:t>Context: Football Analytics</a:t>
          </a:r>
          <a:endParaRPr lang="en-US"/>
        </a:p>
      </dgm:t>
    </dgm:pt>
    <dgm:pt modelId="{5D9F9A19-7139-40EF-A55C-CB1565E8481C}" type="parTrans" cxnId="{57DA9E89-015E-4FCC-B7AA-63B2DB60A194}">
      <dgm:prSet/>
      <dgm:spPr/>
      <dgm:t>
        <a:bodyPr/>
        <a:lstStyle/>
        <a:p>
          <a:endParaRPr lang="en-US"/>
        </a:p>
      </dgm:t>
    </dgm:pt>
    <dgm:pt modelId="{5B9E52B3-BAE5-4889-9E02-3C2DACC877CE}" type="sibTrans" cxnId="{57DA9E89-015E-4FCC-B7AA-63B2DB60A194}">
      <dgm:prSet/>
      <dgm:spPr/>
      <dgm:t>
        <a:bodyPr/>
        <a:lstStyle/>
        <a:p>
          <a:endParaRPr lang="en-US"/>
        </a:p>
      </dgm:t>
    </dgm:pt>
    <dgm:pt modelId="{E35A7EE6-E542-461E-97FA-3D2536CC2B87}" type="pres">
      <dgm:prSet presAssocID="{D9D7D9B0-60CE-4F41-8D2D-BA9129AF2589}" presName="root" presStyleCnt="0">
        <dgm:presLayoutVars>
          <dgm:dir/>
          <dgm:resizeHandles val="exact"/>
        </dgm:presLayoutVars>
      </dgm:prSet>
      <dgm:spPr/>
    </dgm:pt>
    <dgm:pt modelId="{B824E282-7CEF-41A8-93DA-0B31EE8F8DD3}" type="pres">
      <dgm:prSet presAssocID="{372232B4-00C3-4ABE-80FE-7851048C645A}" presName="compNode" presStyleCnt="0"/>
      <dgm:spPr/>
    </dgm:pt>
    <dgm:pt modelId="{21F4EB99-C915-4593-8A9F-B6FFF78B95C9}" type="pres">
      <dgm:prSet presAssocID="{372232B4-00C3-4ABE-80FE-7851048C645A}" presName="iconBgRect" presStyleLbl="bgShp" presStyleIdx="0" presStyleCnt="3"/>
      <dgm:spPr/>
    </dgm:pt>
    <dgm:pt modelId="{4F76C15D-6866-4126-9CBF-ED24FF892311}" type="pres">
      <dgm:prSet presAssocID="{372232B4-00C3-4ABE-80FE-7851048C645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aptain"/>
        </a:ext>
      </dgm:extLst>
    </dgm:pt>
    <dgm:pt modelId="{98CC04D1-9C64-4608-83DE-E4A8E284FFF7}" type="pres">
      <dgm:prSet presAssocID="{372232B4-00C3-4ABE-80FE-7851048C645A}" presName="spaceRect" presStyleCnt="0"/>
      <dgm:spPr/>
    </dgm:pt>
    <dgm:pt modelId="{6D638BA5-D34C-4A54-805D-B0DAA0D4D8C2}" type="pres">
      <dgm:prSet presAssocID="{372232B4-00C3-4ABE-80FE-7851048C645A}" presName="textRect" presStyleLbl="revTx" presStyleIdx="0" presStyleCnt="3">
        <dgm:presLayoutVars>
          <dgm:chMax val="1"/>
          <dgm:chPref val="1"/>
        </dgm:presLayoutVars>
      </dgm:prSet>
      <dgm:spPr/>
    </dgm:pt>
    <dgm:pt modelId="{DD25FE83-6233-49D7-8531-0ADD64F690AA}" type="pres">
      <dgm:prSet presAssocID="{41893E99-F378-4BE8-A0F6-1C3A63E3F0CD}" presName="sibTrans" presStyleCnt="0"/>
      <dgm:spPr/>
    </dgm:pt>
    <dgm:pt modelId="{50AE1A42-4F0E-44B5-A915-09A4C893E5D2}" type="pres">
      <dgm:prSet presAssocID="{6963AE5B-5106-4C68-B90E-CCFEE7EF8E7D}" presName="compNode" presStyleCnt="0"/>
      <dgm:spPr/>
    </dgm:pt>
    <dgm:pt modelId="{708D4986-A94D-4B5F-919F-19364788EA6F}" type="pres">
      <dgm:prSet presAssocID="{6963AE5B-5106-4C68-B90E-CCFEE7EF8E7D}" presName="iconBgRect" presStyleLbl="bgShp" presStyleIdx="1" presStyleCnt="3"/>
      <dgm:spPr/>
    </dgm:pt>
    <dgm:pt modelId="{14E27F54-B265-4D96-A24B-F7D0CCB6FC20}" type="pres">
      <dgm:prSet presAssocID="{6963AE5B-5106-4C68-B90E-CCFEE7EF8E7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sed Book"/>
        </a:ext>
      </dgm:extLst>
    </dgm:pt>
    <dgm:pt modelId="{AFC69F59-354A-432B-A722-DA5A02961C92}" type="pres">
      <dgm:prSet presAssocID="{6963AE5B-5106-4C68-B90E-CCFEE7EF8E7D}" presName="spaceRect" presStyleCnt="0"/>
      <dgm:spPr/>
    </dgm:pt>
    <dgm:pt modelId="{0162260B-FA64-4BDD-9E95-26E9C21423CD}" type="pres">
      <dgm:prSet presAssocID="{6963AE5B-5106-4C68-B90E-CCFEE7EF8E7D}" presName="textRect" presStyleLbl="revTx" presStyleIdx="1" presStyleCnt="3">
        <dgm:presLayoutVars>
          <dgm:chMax val="1"/>
          <dgm:chPref val="1"/>
        </dgm:presLayoutVars>
      </dgm:prSet>
      <dgm:spPr/>
    </dgm:pt>
    <dgm:pt modelId="{4C97A3CF-4B84-4754-9B6E-88A1D855CCA2}" type="pres">
      <dgm:prSet presAssocID="{77157DBA-6A24-4856-8F97-6429A85A4DF8}" presName="sibTrans" presStyleCnt="0"/>
      <dgm:spPr/>
    </dgm:pt>
    <dgm:pt modelId="{A336E7CF-390A-49B2-B158-AD1A73155CC3}" type="pres">
      <dgm:prSet presAssocID="{9B97086B-5D33-4277-B00A-F1478FD0F1EF}" presName="compNode" presStyleCnt="0"/>
      <dgm:spPr/>
    </dgm:pt>
    <dgm:pt modelId="{2C360193-03D9-4B5D-92CB-A5F788DC1C00}" type="pres">
      <dgm:prSet presAssocID="{9B97086B-5D33-4277-B00A-F1478FD0F1EF}" presName="iconBgRect" presStyleLbl="bgShp" presStyleIdx="2" presStyleCnt="3"/>
      <dgm:spPr/>
    </dgm:pt>
    <dgm:pt modelId="{46B2E54F-42A1-421A-8E27-50D901FE9D73}" type="pres">
      <dgm:prSet presAssocID="{9B97086B-5D33-4277-B00A-F1478FD0F1E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chart"/>
        </a:ext>
      </dgm:extLst>
    </dgm:pt>
    <dgm:pt modelId="{63C69882-DAF9-47B8-BD5D-FA51548AC9AC}" type="pres">
      <dgm:prSet presAssocID="{9B97086B-5D33-4277-B00A-F1478FD0F1EF}" presName="spaceRect" presStyleCnt="0"/>
      <dgm:spPr/>
    </dgm:pt>
    <dgm:pt modelId="{5FA260C4-4BAE-4939-B576-E9C2A35A4C2A}" type="pres">
      <dgm:prSet presAssocID="{9B97086B-5D33-4277-B00A-F1478FD0F1EF}" presName="textRect" presStyleLbl="revTx" presStyleIdx="2" presStyleCnt="3">
        <dgm:presLayoutVars>
          <dgm:chMax val="1"/>
          <dgm:chPref val="1"/>
        </dgm:presLayoutVars>
      </dgm:prSet>
      <dgm:spPr/>
    </dgm:pt>
  </dgm:ptLst>
  <dgm:cxnLst>
    <dgm:cxn modelId="{15B1970C-7A36-B541-9759-035068CDE7B4}" type="presOf" srcId="{9B97086B-5D33-4277-B00A-F1478FD0F1EF}" destId="{5FA260C4-4BAE-4939-B576-E9C2A35A4C2A}" srcOrd="0" destOrd="0" presId="urn:microsoft.com/office/officeart/2018/5/layout/IconCircleLabelList"/>
    <dgm:cxn modelId="{67473B47-ADF7-1D40-A6D2-42C839A51ABD}" type="presOf" srcId="{372232B4-00C3-4ABE-80FE-7851048C645A}" destId="{6D638BA5-D34C-4A54-805D-B0DAA0D4D8C2}" srcOrd="0" destOrd="0" presId="urn:microsoft.com/office/officeart/2018/5/layout/IconCircleLabelList"/>
    <dgm:cxn modelId="{58459D4A-F13A-4581-A508-8A1A98D020EB}" srcId="{D9D7D9B0-60CE-4F41-8D2D-BA9129AF2589}" destId="{6963AE5B-5106-4C68-B90E-CCFEE7EF8E7D}" srcOrd="1" destOrd="0" parTransId="{31DC5C2B-26F1-4945-9B29-2ABC42C93F81}" sibTransId="{77157DBA-6A24-4856-8F97-6429A85A4DF8}"/>
    <dgm:cxn modelId="{BC690278-1699-184D-BD01-222E83F20168}" type="presOf" srcId="{6963AE5B-5106-4C68-B90E-CCFEE7EF8E7D}" destId="{0162260B-FA64-4BDD-9E95-26E9C21423CD}" srcOrd="0" destOrd="0" presId="urn:microsoft.com/office/officeart/2018/5/layout/IconCircleLabelList"/>
    <dgm:cxn modelId="{57DA9E89-015E-4FCC-B7AA-63B2DB60A194}" srcId="{D9D7D9B0-60CE-4F41-8D2D-BA9129AF2589}" destId="{9B97086B-5D33-4277-B00A-F1478FD0F1EF}" srcOrd="2" destOrd="0" parTransId="{5D9F9A19-7139-40EF-A55C-CB1565E8481C}" sibTransId="{5B9E52B3-BAE5-4889-9E02-3C2DACC877CE}"/>
    <dgm:cxn modelId="{E870F8BC-DA18-4B79-8AAD-522603DC5996}" srcId="{D9D7D9B0-60CE-4F41-8D2D-BA9129AF2589}" destId="{372232B4-00C3-4ABE-80FE-7851048C645A}" srcOrd="0" destOrd="0" parTransId="{8AE7C761-C14D-43B4-8FD7-E97F6D45FBB5}" sibTransId="{41893E99-F378-4BE8-A0F6-1C3A63E3F0CD}"/>
    <dgm:cxn modelId="{D6AE0ACF-E788-EC4A-96B6-4B4D3E921BCC}" type="presOf" srcId="{D9D7D9B0-60CE-4F41-8D2D-BA9129AF2589}" destId="{E35A7EE6-E542-461E-97FA-3D2536CC2B87}" srcOrd="0" destOrd="0" presId="urn:microsoft.com/office/officeart/2018/5/layout/IconCircleLabelList"/>
    <dgm:cxn modelId="{EDDD2A35-EB9C-D946-B2C0-D26AE9C88127}" type="presParOf" srcId="{E35A7EE6-E542-461E-97FA-3D2536CC2B87}" destId="{B824E282-7CEF-41A8-93DA-0B31EE8F8DD3}" srcOrd="0" destOrd="0" presId="urn:microsoft.com/office/officeart/2018/5/layout/IconCircleLabelList"/>
    <dgm:cxn modelId="{04644DD4-5196-0D46-901C-85411FA3792B}" type="presParOf" srcId="{B824E282-7CEF-41A8-93DA-0B31EE8F8DD3}" destId="{21F4EB99-C915-4593-8A9F-B6FFF78B95C9}" srcOrd="0" destOrd="0" presId="urn:microsoft.com/office/officeart/2018/5/layout/IconCircleLabelList"/>
    <dgm:cxn modelId="{A24DCACE-7D9C-6B42-9EF0-1FE92DC5E00B}" type="presParOf" srcId="{B824E282-7CEF-41A8-93DA-0B31EE8F8DD3}" destId="{4F76C15D-6866-4126-9CBF-ED24FF892311}" srcOrd="1" destOrd="0" presId="urn:microsoft.com/office/officeart/2018/5/layout/IconCircleLabelList"/>
    <dgm:cxn modelId="{E8B0998B-A033-B64F-931C-19AA67519B7B}" type="presParOf" srcId="{B824E282-7CEF-41A8-93DA-0B31EE8F8DD3}" destId="{98CC04D1-9C64-4608-83DE-E4A8E284FFF7}" srcOrd="2" destOrd="0" presId="urn:microsoft.com/office/officeart/2018/5/layout/IconCircleLabelList"/>
    <dgm:cxn modelId="{14B6F8BE-6123-A44C-81A0-7AC42F6F3378}" type="presParOf" srcId="{B824E282-7CEF-41A8-93DA-0B31EE8F8DD3}" destId="{6D638BA5-D34C-4A54-805D-B0DAA0D4D8C2}" srcOrd="3" destOrd="0" presId="urn:microsoft.com/office/officeart/2018/5/layout/IconCircleLabelList"/>
    <dgm:cxn modelId="{084F7A93-D8A1-AD47-96DF-C807AC7E3D7C}" type="presParOf" srcId="{E35A7EE6-E542-461E-97FA-3D2536CC2B87}" destId="{DD25FE83-6233-49D7-8531-0ADD64F690AA}" srcOrd="1" destOrd="0" presId="urn:microsoft.com/office/officeart/2018/5/layout/IconCircleLabelList"/>
    <dgm:cxn modelId="{EB26CEC6-B970-D34A-81B9-8D95D74CCB4F}" type="presParOf" srcId="{E35A7EE6-E542-461E-97FA-3D2536CC2B87}" destId="{50AE1A42-4F0E-44B5-A915-09A4C893E5D2}" srcOrd="2" destOrd="0" presId="urn:microsoft.com/office/officeart/2018/5/layout/IconCircleLabelList"/>
    <dgm:cxn modelId="{D2A1F50C-2F85-584E-A3AA-9A58AE754DE4}" type="presParOf" srcId="{50AE1A42-4F0E-44B5-A915-09A4C893E5D2}" destId="{708D4986-A94D-4B5F-919F-19364788EA6F}" srcOrd="0" destOrd="0" presId="urn:microsoft.com/office/officeart/2018/5/layout/IconCircleLabelList"/>
    <dgm:cxn modelId="{2D4D54F1-7544-E449-B658-3ED86571585A}" type="presParOf" srcId="{50AE1A42-4F0E-44B5-A915-09A4C893E5D2}" destId="{14E27F54-B265-4D96-A24B-F7D0CCB6FC20}" srcOrd="1" destOrd="0" presId="urn:microsoft.com/office/officeart/2018/5/layout/IconCircleLabelList"/>
    <dgm:cxn modelId="{B0078639-5A22-0D4A-88A8-5E67A28F5F0B}" type="presParOf" srcId="{50AE1A42-4F0E-44B5-A915-09A4C893E5D2}" destId="{AFC69F59-354A-432B-A722-DA5A02961C92}" srcOrd="2" destOrd="0" presId="urn:microsoft.com/office/officeart/2018/5/layout/IconCircleLabelList"/>
    <dgm:cxn modelId="{3044D057-83B7-C840-80FD-8E80763001F1}" type="presParOf" srcId="{50AE1A42-4F0E-44B5-A915-09A4C893E5D2}" destId="{0162260B-FA64-4BDD-9E95-26E9C21423CD}" srcOrd="3" destOrd="0" presId="urn:microsoft.com/office/officeart/2018/5/layout/IconCircleLabelList"/>
    <dgm:cxn modelId="{21E9B21C-C44A-8044-BB91-4FD714C947EE}" type="presParOf" srcId="{E35A7EE6-E542-461E-97FA-3D2536CC2B87}" destId="{4C97A3CF-4B84-4754-9B6E-88A1D855CCA2}" srcOrd="3" destOrd="0" presId="urn:microsoft.com/office/officeart/2018/5/layout/IconCircleLabelList"/>
    <dgm:cxn modelId="{4A1E5941-2E83-C840-B052-D6EEE5FC1DBF}" type="presParOf" srcId="{E35A7EE6-E542-461E-97FA-3D2536CC2B87}" destId="{A336E7CF-390A-49B2-B158-AD1A73155CC3}" srcOrd="4" destOrd="0" presId="urn:microsoft.com/office/officeart/2018/5/layout/IconCircleLabelList"/>
    <dgm:cxn modelId="{393AAA82-3602-174C-8FCD-BADC90837D45}" type="presParOf" srcId="{A336E7CF-390A-49B2-B158-AD1A73155CC3}" destId="{2C360193-03D9-4B5D-92CB-A5F788DC1C00}" srcOrd="0" destOrd="0" presId="urn:microsoft.com/office/officeart/2018/5/layout/IconCircleLabelList"/>
    <dgm:cxn modelId="{58ED5B55-7708-E840-9B9B-D651C4D92AB6}" type="presParOf" srcId="{A336E7CF-390A-49B2-B158-AD1A73155CC3}" destId="{46B2E54F-42A1-421A-8E27-50D901FE9D73}" srcOrd="1" destOrd="0" presId="urn:microsoft.com/office/officeart/2018/5/layout/IconCircleLabelList"/>
    <dgm:cxn modelId="{D6F407DB-626F-CB4A-A8C9-C48A31A6E81E}" type="presParOf" srcId="{A336E7CF-390A-49B2-B158-AD1A73155CC3}" destId="{63C69882-DAF9-47B8-BD5D-FA51548AC9AC}" srcOrd="2" destOrd="0" presId="urn:microsoft.com/office/officeart/2018/5/layout/IconCircleLabelList"/>
    <dgm:cxn modelId="{B45D44CE-B49C-154B-837B-1A597325A28F}" type="presParOf" srcId="{A336E7CF-390A-49B2-B158-AD1A73155CC3}" destId="{5FA260C4-4BAE-4939-B576-E9C2A35A4C2A}"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F4EB99-C915-4593-8A9F-B6FFF78B95C9}">
      <dsp:nvSpPr>
        <dsp:cNvPr id="0" name=""/>
        <dsp:cNvSpPr/>
      </dsp:nvSpPr>
      <dsp:spPr>
        <a:xfrm>
          <a:off x="674477" y="273473"/>
          <a:ext cx="1887187" cy="188718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F76C15D-6866-4126-9CBF-ED24FF892311}">
      <dsp:nvSpPr>
        <dsp:cNvPr id="0" name=""/>
        <dsp:cNvSpPr/>
      </dsp:nvSpPr>
      <dsp:spPr>
        <a:xfrm>
          <a:off x="1076665" y="675661"/>
          <a:ext cx="1082812" cy="10828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D638BA5-D34C-4A54-805D-B0DAA0D4D8C2}">
      <dsp:nvSpPr>
        <dsp:cNvPr id="0" name=""/>
        <dsp:cNvSpPr/>
      </dsp:nvSpPr>
      <dsp:spPr>
        <a:xfrm>
          <a:off x="71196" y="2748474"/>
          <a:ext cx="3093750" cy="8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The dataset includes latest edition FIFA 2019 player attributes such as  Age, Nationality, Overall, Potential, Club, Value, International reputation, position and many more.</a:t>
          </a:r>
        </a:p>
      </dsp:txBody>
      <dsp:txXfrm>
        <a:off x="71196" y="2748474"/>
        <a:ext cx="3093750" cy="855000"/>
      </dsp:txXfrm>
    </dsp:sp>
    <dsp:sp modelId="{708D4986-A94D-4B5F-919F-19364788EA6F}">
      <dsp:nvSpPr>
        <dsp:cNvPr id="0" name=""/>
        <dsp:cNvSpPr/>
      </dsp:nvSpPr>
      <dsp:spPr>
        <a:xfrm>
          <a:off x="4309634" y="273473"/>
          <a:ext cx="1887187" cy="188718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4E27F54-B265-4D96-A24B-F7D0CCB6FC20}">
      <dsp:nvSpPr>
        <dsp:cNvPr id="0" name=""/>
        <dsp:cNvSpPr/>
      </dsp:nvSpPr>
      <dsp:spPr>
        <a:xfrm>
          <a:off x="4711821" y="675661"/>
          <a:ext cx="1082812" cy="10828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162260B-FA64-4BDD-9E95-26E9C21423CD}">
      <dsp:nvSpPr>
        <dsp:cNvPr id="0" name=""/>
        <dsp:cNvSpPr/>
      </dsp:nvSpPr>
      <dsp:spPr>
        <a:xfrm>
          <a:off x="3706353" y="2748474"/>
          <a:ext cx="3093750" cy="8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kern="1200"/>
            <a:t>It has total </a:t>
          </a:r>
          <a:r>
            <a:rPr lang="en-US" sz="1100" i="1" kern="1200"/>
            <a:t>89 columns.</a:t>
          </a:r>
          <a:endParaRPr lang="en-US" sz="1100" kern="1200"/>
        </a:p>
      </dsp:txBody>
      <dsp:txXfrm>
        <a:off x="3706353" y="2748474"/>
        <a:ext cx="3093750" cy="855000"/>
      </dsp:txXfrm>
    </dsp:sp>
    <dsp:sp modelId="{2C360193-03D9-4B5D-92CB-A5F788DC1C00}">
      <dsp:nvSpPr>
        <dsp:cNvPr id="0" name=""/>
        <dsp:cNvSpPr/>
      </dsp:nvSpPr>
      <dsp:spPr>
        <a:xfrm>
          <a:off x="7944790" y="273473"/>
          <a:ext cx="1887187" cy="188718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6B2E54F-42A1-421A-8E27-50D901FE9D73}">
      <dsp:nvSpPr>
        <dsp:cNvPr id="0" name=""/>
        <dsp:cNvSpPr/>
      </dsp:nvSpPr>
      <dsp:spPr>
        <a:xfrm>
          <a:off x="8346978" y="675661"/>
          <a:ext cx="1082812" cy="108281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FA260C4-4BAE-4939-B576-E9C2A35A4C2A}">
      <dsp:nvSpPr>
        <dsp:cNvPr id="0" name=""/>
        <dsp:cNvSpPr/>
      </dsp:nvSpPr>
      <dsp:spPr>
        <a:xfrm>
          <a:off x="7341509" y="2748474"/>
          <a:ext cx="3093750" cy="8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i="1" kern="1200"/>
            <a:t>Context: Football Analytics</a:t>
          </a:r>
          <a:endParaRPr lang="en-US" sz="1100" kern="1200"/>
        </a:p>
      </dsp:txBody>
      <dsp:txXfrm>
        <a:off x="7341509" y="2748474"/>
        <a:ext cx="3093750" cy="855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svg>
</file>

<file path=ppt/media/image2.png>
</file>

<file path=ppt/media/image3.svg>
</file>

<file path=ppt/media/image4.png>
</file>

<file path=ppt/media/image5.svg>
</file>

<file path=ppt/media/image6.png>
</file>

<file path=ppt/media/image7.sv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2/13/20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55013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2/13/20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24921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2/13/20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83671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2/13/20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41396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2/13/20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99307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2/13/20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084478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2/13/20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083659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2/13/20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37019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2/13/20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30714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2/13/20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317634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2/13/20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452091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2/13/20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631302637"/>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8" r:id="rId6"/>
    <p:sldLayoutId id="2147483673" r:id="rId7"/>
    <p:sldLayoutId id="2147483674" r:id="rId8"/>
    <p:sldLayoutId id="2147483675" r:id="rId9"/>
    <p:sldLayoutId id="2147483677" r:id="rId10"/>
    <p:sldLayoutId id="214748367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roissycdg.shinyapps.io/6070GroupDashboard/" TargetMode="External"/><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25">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3" name="Rectangle 27">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Rectangle 29">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5" name="Rectangle 31">
            <a:extLst>
              <a:ext uri="{FF2B5EF4-FFF2-40B4-BE49-F238E27FC236}">
                <a16:creationId xmlns:a16="http://schemas.microsoft.com/office/drawing/2014/main" id="{92468898-5A6E-4D55-85EC-308E785EE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81F4F4-3D7F-C94E-8756-620D369B5832}"/>
              </a:ext>
            </a:extLst>
          </p:cNvPr>
          <p:cNvSpPr>
            <a:spLocks noGrp="1"/>
          </p:cNvSpPr>
          <p:nvPr>
            <p:ph type="ctrTitle"/>
          </p:nvPr>
        </p:nvSpPr>
        <p:spPr>
          <a:xfrm>
            <a:off x="429768" y="411480"/>
            <a:ext cx="11201400" cy="1106424"/>
          </a:xfrm>
        </p:spPr>
        <p:txBody>
          <a:bodyPr vert="horz" lIns="91440" tIns="45720" rIns="91440" bIns="45720" rtlCol="0" anchor="ctr">
            <a:normAutofit/>
          </a:bodyPr>
          <a:lstStyle/>
          <a:p>
            <a:r>
              <a:rPr lang="en-US" sz="3600" b="1" dirty="0"/>
              <a:t>   Final Presentation:</a:t>
            </a:r>
            <a:br>
              <a:rPr lang="en-US" sz="3600" b="1" dirty="0"/>
            </a:br>
            <a:r>
              <a:rPr lang="en-US" sz="3600" b="1" dirty="0"/>
              <a:t>   Data Mining Applications</a:t>
            </a:r>
            <a:r>
              <a:rPr lang="en-US" sz="3600" dirty="0"/>
              <a:t>	</a:t>
            </a:r>
          </a:p>
        </p:txBody>
      </p:sp>
      <p:sp>
        <p:nvSpPr>
          <p:cNvPr id="46" name="Rectangle 33">
            <a:extLst>
              <a:ext uri="{FF2B5EF4-FFF2-40B4-BE49-F238E27FC236}">
                <a16:creationId xmlns:a16="http://schemas.microsoft.com/office/drawing/2014/main" id="{3E23A947-2D45-4208-AE2B-64948C87A3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8458"/>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C50AA846-A686-4D77-8A00-FA5D16EA62A2}"/>
              </a:ext>
            </a:extLst>
          </p:cNvPr>
          <p:cNvPicPr>
            <a:picLocks noChangeAspect="1"/>
          </p:cNvPicPr>
          <p:nvPr/>
        </p:nvPicPr>
        <p:blipFill rotWithShape="1">
          <a:blip r:embed="rId2"/>
          <a:srcRect t="10000"/>
          <a:stretch/>
        </p:blipFill>
        <p:spPr>
          <a:xfrm>
            <a:off x="429768" y="2092547"/>
            <a:ext cx="6702552" cy="3770185"/>
          </a:xfrm>
          <a:prstGeom prst="rect">
            <a:avLst/>
          </a:prstGeom>
        </p:spPr>
      </p:pic>
      <p:sp useBgFill="1">
        <p:nvSpPr>
          <p:cNvPr id="47" name="Rectangle 35">
            <a:extLst>
              <a:ext uri="{FF2B5EF4-FFF2-40B4-BE49-F238E27FC236}">
                <a16:creationId xmlns:a16="http://schemas.microsoft.com/office/drawing/2014/main" id="{E5BBB0F9-6A59-4D02-A9C7-A2D6516684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1" y="1721922"/>
            <a:ext cx="4218432" cy="4520560"/>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FF6A9183-46D2-DB42-B783-381E926A7918}"/>
              </a:ext>
            </a:extLst>
          </p:cNvPr>
          <p:cNvSpPr>
            <a:spLocks noGrp="1"/>
          </p:cNvSpPr>
          <p:nvPr>
            <p:ph type="subTitle" idx="1"/>
          </p:nvPr>
        </p:nvSpPr>
        <p:spPr>
          <a:xfrm>
            <a:off x="7562088" y="3428999"/>
            <a:ext cx="3831761" cy="2614613"/>
          </a:xfrm>
        </p:spPr>
        <p:txBody>
          <a:bodyPr vert="horz" lIns="91440" tIns="45720" rIns="91440" bIns="45720" rtlCol="0" anchor="ctr">
            <a:normAutofit/>
          </a:bodyPr>
          <a:lstStyle/>
          <a:p>
            <a:pPr indent="-228600">
              <a:buFont typeface="Arial" panose="020B0604020202020204" pitchFamily="34" charset="0"/>
              <a:buChar char="•"/>
            </a:pPr>
            <a:r>
              <a:rPr lang="en-US" sz="1700" b="1" dirty="0"/>
              <a:t>Viraj Mehta</a:t>
            </a:r>
          </a:p>
          <a:p>
            <a:pPr indent="-228600">
              <a:buFont typeface="Arial" panose="020B0604020202020204" pitchFamily="34" charset="0"/>
              <a:buChar char="•"/>
            </a:pPr>
            <a:r>
              <a:rPr lang="en-US" sz="1700" b="1" dirty="0"/>
              <a:t>Vasu </a:t>
            </a:r>
            <a:r>
              <a:rPr lang="en-US" sz="1700" b="1" dirty="0" err="1"/>
              <a:t>Ambasana</a:t>
            </a:r>
            <a:endParaRPr lang="en-US" sz="1700" b="1" dirty="0"/>
          </a:p>
          <a:p>
            <a:pPr indent="-228600">
              <a:buFont typeface="Arial" panose="020B0604020202020204" pitchFamily="34" charset="0"/>
              <a:buChar char="•"/>
            </a:pPr>
            <a:r>
              <a:rPr lang="en-US" sz="1700" b="1" dirty="0"/>
              <a:t>Karan Daiya</a:t>
            </a:r>
          </a:p>
          <a:p>
            <a:pPr indent="-228600">
              <a:buFont typeface="Arial" panose="020B0604020202020204" pitchFamily="34" charset="0"/>
              <a:buChar char="•"/>
            </a:pPr>
            <a:r>
              <a:rPr lang="en-US" sz="1700" b="1" dirty="0" err="1"/>
              <a:t>Hongyang</a:t>
            </a:r>
            <a:r>
              <a:rPr lang="en-US" sz="1700" b="1" dirty="0"/>
              <a:t> Jiang</a:t>
            </a:r>
          </a:p>
          <a:p>
            <a:pPr indent="-228600">
              <a:buFont typeface="Arial" panose="020B0604020202020204" pitchFamily="34" charset="0"/>
              <a:buChar char="•"/>
            </a:pPr>
            <a:endParaRPr lang="en-US" sz="1700" dirty="0"/>
          </a:p>
          <a:p>
            <a:pPr indent="-228600">
              <a:buFont typeface="Arial" panose="020B0604020202020204" pitchFamily="34" charset="0"/>
              <a:buChar char="•"/>
            </a:pPr>
            <a:endParaRPr lang="en-US" sz="1700" dirty="0"/>
          </a:p>
        </p:txBody>
      </p:sp>
      <p:sp>
        <p:nvSpPr>
          <p:cNvPr id="5" name="TextBox 4">
            <a:extLst>
              <a:ext uri="{FF2B5EF4-FFF2-40B4-BE49-F238E27FC236}">
                <a16:creationId xmlns:a16="http://schemas.microsoft.com/office/drawing/2014/main" id="{96E32ABA-85F4-E043-8F71-5AC907FFF7B2}"/>
              </a:ext>
            </a:extLst>
          </p:cNvPr>
          <p:cNvSpPr txBox="1"/>
          <p:nvPr/>
        </p:nvSpPr>
        <p:spPr>
          <a:xfrm>
            <a:off x="7543801" y="3059667"/>
            <a:ext cx="546945" cy="369332"/>
          </a:xfrm>
          <a:prstGeom prst="rect">
            <a:avLst/>
          </a:prstGeom>
          <a:noFill/>
        </p:spPr>
        <p:txBody>
          <a:bodyPr wrap="none" rtlCol="0">
            <a:spAutoFit/>
          </a:bodyPr>
          <a:lstStyle/>
          <a:p>
            <a:r>
              <a:rPr lang="en-US" b="1" dirty="0"/>
              <a:t>By:</a:t>
            </a:r>
          </a:p>
        </p:txBody>
      </p:sp>
    </p:spTree>
    <p:extLst>
      <p:ext uri="{BB962C8B-B14F-4D97-AF65-F5344CB8AC3E}">
        <p14:creationId xmlns:p14="http://schemas.microsoft.com/office/powerpoint/2010/main" val="33007533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0CE1B35-5FF6-4976-B0DA-7FC22B2DDC38}"/>
              </a:ext>
            </a:extLst>
          </p:cNvPr>
          <p:cNvPicPr>
            <a:picLocks noChangeAspect="1"/>
          </p:cNvPicPr>
          <p:nvPr/>
        </p:nvPicPr>
        <p:blipFill rotWithShape="1">
          <a:blip r:embed="rId2"/>
          <a:srcRect r="15627" b="-1"/>
          <a:stretch/>
        </p:blipFill>
        <p:spPr>
          <a:xfrm>
            <a:off x="3523488" y="10"/>
            <a:ext cx="8668512" cy="6857990"/>
          </a:xfrm>
          <a:prstGeom prst="rect">
            <a:avLst/>
          </a:prstGeom>
        </p:spPr>
      </p:pic>
      <p:sp>
        <p:nvSpPr>
          <p:cNvPr id="14" name="Rectangle 13">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B76488FF-BDAC-064C-B560-61AEACC0201E}"/>
              </a:ext>
            </a:extLst>
          </p:cNvPr>
          <p:cNvSpPr txBox="1"/>
          <p:nvPr/>
        </p:nvSpPr>
        <p:spPr>
          <a:xfrm>
            <a:off x="477980" y="1122363"/>
            <a:ext cx="7551595"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dirty="0">
                <a:latin typeface="+mj-lt"/>
                <a:ea typeface="+mj-ea"/>
                <a:cs typeface="+mj-cs"/>
              </a:rPr>
              <a:t>Now let’s go to the RShiny Application Dashboard…</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28ADA196-E98F-B944-B5A0-B472564ECB65}"/>
              </a:ext>
            </a:extLst>
          </p:cNvPr>
          <p:cNvSpPr txBox="1"/>
          <p:nvPr/>
        </p:nvSpPr>
        <p:spPr>
          <a:xfrm>
            <a:off x="477980" y="4739912"/>
            <a:ext cx="1494961" cy="369332"/>
          </a:xfrm>
          <a:prstGeom prst="rect">
            <a:avLst/>
          </a:prstGeom>
          <a:noFill/>
        </p:spPr>
        <p:txBody>
          <a:bodyPr wrap="none" rtlCol="0">
            <a:spAutoFit/>
          </a:bodyPr>
          <a:lstStyle/>
          <a:p>
            <a:r>
              <a:rPr lang="en-US" dirty="0">
                <a:hlinkClick r:id="rId3"/>
              </a:rPr>
              <a:t>Click Here…</a:t>
            </a:r>
            <a:endParaRPr lang="en-US" dirty="0"/>
          </a:p>
        </p:txBody>
      </p:sp>
    </p:spTree>
    <p:extLst>
      <p:ext uri="{BB962C8B-B14F-4D97-AF65-F5344CB8AC3E}">
        <p14:creationId xmlns:p14="http://schemas.microsoft.com/office/powerpoint/2010/main" val="1781585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649B90C-A825-CB43-8CDE-562708DB3A4D}"/>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dirty="0">
                <a:latin typeface="+mj-lt"/>
                <a:ea typeface="+mj-ea"/>
                <a:cs typeface="+mj-cs"/>
              </a:rPr>
              <a:t>Thank You</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Graphic 5" descr="Smiling Face with No Fill">
            <a:extLst>
              <a:ext uri="{FF2B5EF4-FFF2-40B4-BE49-F238E27FC236}">
                <a16:creationId xmlns:a16="http://schemas.microsoft.com/office/drawing/2014/main" id="{0FAA32B1-4C4F-42A9-BF62-45BA9EBBAC6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560099" y="625683"/>
            <a:ext cx="5455380" cy="5455380"/>
          </a:xfrm>
          <a:prstGeom prst="rect">
            <a:avLst/>
          </a:prstGeom>
        </p:spPr>
      </p:pic>
    </p:spTree>
    <p:extLst>
      <p:ext uri="{BB962C8B-B14F-4D97-AF65-F5344CB8AC3E}">
        <p14:creationId xmlns:p14="http://schemas.microsoft.com/office/powerpoint/2010/main" val="2187925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81D377EB-C9D2-4ED0-86A6-740A297E3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6C7910-A07A-2F42-8E95-48B8C5ED3D5C}"/>
              </a:ext>
            </a:extLst>
          </p:cNvPr>
          <p:cNvSpPr>
            <a:spLocks noGrp="1"/>
          </p:cNvSpPr>
          <p:nvPr>
            <p:ph type="title"/>
          </p:nvPr>
        </p:nvSpPr>
        <p:spPr>
          <a:xfrm>
            <a:off x="841248" y="685800"/>
            <a:ext cx="10506456" cy="1157005"/>
          </a:xfrm>
        </p:spPr>
        <p:txBody>
          <a:bodyPr anchor="b">
            <a:normAutofit/>
          </a:bodyPr>
          <a:lstStyle/>
          <a:p>
            <a:r>
              <a:rPr lang="en-US" sz="4800" dirty="0"/>
              <a:t>FIFA 19 Player Dataset</a:t>
            </a:r>
          </a:p>
        </p:txBody>
      </p:sp>
      <p:sp>
        <p:nvSpPr>
          <p:cNvPr id="36" name="Rectangle 35">
            <a:extLst>
              <a:ext uri="{FF2B5EF4-FFF2-40B4-BE49-F238E27FC236}">
                <a16:creationId xmlns:a16="http://schemas.microsoft.com/office/drawing/2014/main" id="{066346BE-FDB4-4772-A696-0719490AB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093"/>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Rectangle 37">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958056"/>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C7DFB506-D6F6-471C-BD5C-CC8182C907B8}"/>
              </a:ext>
            </a:extLst>
          </p:cNvPr>
          <p:cNvGraphicFramePr>
            <a:graphicFrameLocks noGrp="1"/>
          </p:cNvGraphicFramePr>
          <p:nvPr>
            <p:ph idx="1"/>
            <p:extLst>
              <p:ext uri="{D42A27DB-BD31-4B8C-83A1-F6EECF244321}">
                <p14:modId xmlns:p14="http://schemas.microsoft.com/office/powerpoint/2010/main" val="139562190"/>
              </p:ext>
            </p:extLst>
          </p:nvPr>
        </p:nvGraphicFramePr>
        <p:xfrm>
          <a:off x="838200" y="2295252"/>
          <a:ext cx="10506456" cy="38769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01979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93635E7-3B61-F144-BDE7-742F29422942}"/>
              </a:ext>
            </a:extLst>
          </p:cNvPr>
          <p:cNvPicPr>
            <a:picLocks noChangeAspect="1"/>
          </p:cNvPicPr>
          <p:nvPr/>
        </p:nvPicPr>
        <p:blipFill>
          <a:blip r:embed="rId2"/>
          <a:stretch>
            <a:fillRect/>
          </a:stretch>
        </p:blipFill>
        <p:spPr>
          <a:xfrm>
            <a:off x="414337" y="128588"/>
            <a:ext cx="10215563" cy="4986337"/>
          </a:xfrm>
          <a:prstGeom prst="rect">
            <a:avLst/>
          </a:prstGeom>
        </p:spPr>
      </p:pic>
      <p:sp>
        <p:nvSpPr>
          <p:cNvPr id="4" name="TextBox 3">
            <a:extLst>
              <a:ext uri="{FF2B5EF4-FFF2-40B4-BE49-F238E27FC236}">
                <a16:creationId xmlns:a16="http://schemas.microsoft.com/office/drawing/2014/main" id="{95DB8CE1-3FF2-EC4A-B44E-7369846E1552}"/>
              </a:ext>
            </a:extLst>
          </p:cNvPr>
          <p:cNvSpPr txBox="1"/>
          <p:nvPr/>
        </p:nvSpPr>
        <p:spPr>
          <a:xfrm>
            <a:off x="414338" y="5357813"/>
            <a:ext cx="11287125" cy="646331"/>
          </a:xfrm>
          <a:prstGeom prst="rect">
            <a:avLst/>
          </a:prstGeom>
          <a:noFill/>
        </p:spPr>
        <p:txBody>
          <a:bodyPr wrap="square" rtlCol="0">
            <a:spAutoFit/>
          </a:bodyPr>
          <a:lstStyle/>
          <a:p>
            <a:r>
              <a:rPr lang="en-US" dirty="0"/>
              <a:t>This plot represents the Top 10 Highest Valued Players of FIFA 2019. Colors are assigned as the nationality of player and we have used </a:t>
            </a:r>
            <a:r>
              <a:rPr lang="en-US" dirty="0" err="1"/>
              <a:t>cowplot</a:t>
            </a:r>
            <a:r>
              <a:rPr lang="en-US" dirty="0"/>
              <a:t> along with </a:t>
            </a:r>
            <a:r>
              <a:rPr lang="en-US" dirty="0" err="1"/>
              <a:t>ggplot</a:t>
            </a:r>
            <a:r>
              <a:rPr lang="en-US" dirty="0"/>
              <a:t> to create this visual.</a:t>
            </a:r>
          </a:p>
        </p:txBody>
      </p:sp>
    </p:spTree>
    <p:extLst>
      <p:ext uri="{BB962C8B-B14F-4D97-AF65-F5344CB8AC3E}">
        <p14:creationId xmlns:p14="http://schemas.microsoft.com/office/powerpoint/2010/main" val="37661334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4" name="Rectangle 23">
            <a:extLst>
              <a:ext uri="{FF2B5EF4-FFF2-40B4-BE49-F238E27FC236}">
                <a16:creationId xmlns:a16="http://schemas.microsoft.com/office/drawing/2014/main" id="{C7B352FC-1F44-4AB9-A2BD-FBF231C6B1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031ED7B-0D3B-F34F-B69B-6DE00F71F698}"/>
              </a:ext>
            </a:extLst>
          </p:cNvPr>
          <p:cNvPicPr>
            <a:picLocks noChangeAspect="1"/>
          </p:cNvPicPr>
          <p:nvPr/>
        </p:nvPicPr>
        <p:blipFill rotWithShape="1">
          <a:blip r:embed="rId2"/>
          <a:srcRect b="8907"/>
          <a:stretch/>
        </p:blipFill>
        <p:spPr>
          <a:xfrm>
            <a:off x="-1" y="0"/>
            <a:ext cx="12192001" cy="6858000"/>
          </a:xfrm>
          <a:prstGeom prst="rect">
            <a:avLst/>
          </a:prstGeom>
        </p:spPr>
      </p:pic>
      <p:sp>
        <p:nvSpPr>
          <p:cNvPr id="26" name="Rectangle 25">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553" y="4716089"/>
            <a:ext cx="6288261" cy="1573149"/>
          </a:xfrm>
          <a:prstGeom prst="rect">
            <a:avLst/>
          </a:prstGeom>
          <a:solidFill>
            <a:schemeClr val="bg1">
              <a:alpha val="95000"/>
            </a:schemeClr>
          </a:solidFill>
          <a:ln w="12700">
            <a:solidFill>
              <a:schemeClr val="tx2">
                <a:lumMod val="10000"/>
                <a:lumOff val="9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B6C80B8-66A9-2F4A-8D01-E936CFE94BA1}"/>
              </a:ext>
            </a:extLst>
          </p:cNvPr>
          <p:cNvSpPr txBox="1"/>
          <p:nvPr/>
        </p:nvSpPr>
        <p:spPr>
          <a:xfrm>
            <a:off x="856210" y="4909985"/>
            <a:ext cx="3212386" cy="1185353"/>
          </a:xfrm>
          <a:prstGeom prst="rect">
            <a:avLst/>
          </a:prstGeom>
        </p:spPr>
        <p:txBody>
          <a:bodyPr vert="horz" lIns="91440" tIns="45720" rIns="91440" bIns="45720" rtlCol="0" anchor="ctr">
            <a:normAutofit lnSpcReduction="10000"/>
          </a:bodyPr>
          <a:lstStyle/>
          <a:p>
            <a:pPr>
              <a:lnSpc>
                <a:spcPct val="90000"/>
              </a:lnSpc>
              <a:spcBef>
                <a:spcPct val="0"/>
              </a:spcBef>
              <a:spcAft>
                <a:spcPts val="600"/>
              </a:spcAft>
            </a:pPr>
            <a:r>
              <a:rPr lang="en-US" sz="2000" dirty="0">
                <a:latin typeface="+mj-lt"/>
                <a:ea typeface="+mj-ea"/>
                <a:cs typeface="+mj-cs"/>
              </a:rPr>
              <a:t>This world map denotes the average potential of Soccer players around the globe.  </a:t>
            </a:r>
          </a:p>
        </p:txBody>
      </p:sp>
      <p:sp>
        <p:nvSpPr>
          <p:cNvPr id="28" name="Rectangle 27">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784" y="5175711"/>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728936" y="5498088"/>
            <a:ext cx="1021458"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55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Rectangle 44">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7" name="Rectangle 46">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9" name="Freeform: Shape 48">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1" name="Freeform: Shape 50">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02817B85-5F34-9147-AE84-3E1006CD3BE6}"/>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a:latin typeface="+mj-lt"/>
                <a:ea typeface="+mj-ea"/>
                <a:cs typeface="+mj-cs"/>
              </a:rPr>
              <a:t>Goal Keepers</a:t>
            </a:r>
          </a:p>
        </p:txBody>
      </p:sp>
      <p:sp>
        <p:nvSpPr>
          <p:cNvPr id="53" name="Rectangle 5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E7FA1AC9-0C53-C14C-9DFB-D2281A49A137}"/>
              </a:ext>
            </a:extLst>
          </p:cNvPr>
          <p:cNvPicPr>
            <a:picLocks noChangeAspect="1"/>
          </p:cNvPicPr>
          <p:nvPr/>
        </p:nvPicPr>
        <p:blipFill rotWithShape="1">
          <a:blip r:embed="rId2"/>
          <a:srcRect t="7945" r="1" b="13228"/>
          <a:stretch/>
        </p:blipFill>
        <p:spPr>
          <a:xfrm>
            <a:off x="4979322" y="309425"/>
            <a:ext cx="7026112" cy="3119575"/>
          </a:xfrm>
          <a:prstGeom prst="rect">
            <a:avLst/>
          </a:prstGeom>
        </p:spPr>
      </p:pic>
      <p:pic>
        <p:nvPicPr>
          <p:cNvPr id="5" name="Picture 4">
            <a:extLst>
              <a:ext uri="{FF2B5EF4-FFF2-40B4-BE49-F238E27FC236}">
                <a16:creationId xmlns:a16="http://schemas.microsoft.com/office/drawing/2014/main" id="{BB797DB3-9E98-B441-B881-2660A747460F}"/>
              </a:ext>
            </a:extLst>
          </p:cNvPr>
          <p:cNvPicPr>
            <a:picLocks noChangeAspect="1"/>
          </p:cNvPicPr>
          <p:nvPr/>
        </p:nvPicPr>
        <p:blipFill>
          <a:blip r:embed="rId3"/>
          <a:stretch>
            <a:fillRect/>
          </a:stretch>
        </p:blipFill>
        <p:spPr>
          <a:xfrm>
            <a:off x="5079993" y="3280783"/>
            <a:ext cx="7026112" cy="3119575"/>
          </a:xfrm>
          <a:prstGeom prst="rect">
            <a:avLst/>
          </a:prstGeom>
        </p:spPr>
      </p:pic>
      <p:sp>
        <p:nvSpPr>
          <p:cNvPr id="6" name="TextBox 5">
            <a:extLst>
              <a:ext uri="{FF2B5EF4-FFF2-40B4-BE49-F238E27FC236}">
                <a16:creationId xmlns:a16="http://schemas.microsoft.com/office/drawing/2014/main" id="{4DC1330D-59F0-B142-B94E-F35E446FA468}"/>
              </a:ext>
            </a:extLst>
          </p:cNvPr>
          <p:cNvSpPr txBox="1"/>
          <p:nvPr/>
        </p:nvSpPr>
        <p:spPr>
          <a:xfrm>
            <a:off x="4959047" y="6363909"/>
            <a:ext cx="4197559" cy="369332"/>
          </a:xfrm>
          <a:prstGeom prst="rect">
            <a:avLst/>
          </a:prstGeom>
          <a:noFill/>
        </p:spPr>
        <p:txBody>
          <a:bodyPr wrap="none" rtlCol="0">
            <a:spAutoFit/>
          </a:bodyPr>
          <a:lstStyle/>
          <a:p>
            <a:r>
              <a:rPr lang="en-US" dirty="0"/>
              <a:t>The mean squared error is 0.9403433.</a:t>
            </a:r>
          </a:p>
        </p:txBody>
      </p:sp>
    </p:spTree>
    <p:extLst>
      <p:ext uri="{BB962C8B-B14F-4D97-AF65-F5344CB8AC3E}">
        <p14:creationId xmlns:p14="http://schemas.microsoft.com/office/powerpoint/2010/main" val="3390209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Rectangle 41">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4" name="Rectangle 43">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6" name="Freeform: Shape 45">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8" name="Freeform: Shape 47">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C59ABEB2-844A-E74E-947F-00665DE20FCB}"/>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dirty="0">
                <a:latin typeface="+mj-lt"/>
                <a:ea typeface="+mj-ea"/>
                <a:cs typeface="+mj-cs"/>
              </a:rPr>
              <a:t>Outfielders</a:t>
            </a:r>
          </a:p>
        </p:txBody>
      </p:sp>
      <p:sp>
        <p:nvSpPr>
          <p:cNvPr id="50" name="Rectangle 4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Rectangle 5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7A598735-6764-8745-9759-E0EA636309D5}"/>
              </a:ext>
            </a:extLst>
          </p:cNvPr>
          <p:cNvPicPr>
            <a:picLocks noChangeAspect="1"/>
          </p:cNvPicPr>
          <p:nvPr/>
        </p:nvPicPr>
        <p:blipFill>
          <a:blip r:embed="rId2"/>
          <a:stretch>
            <a:fillRect/>
          </a:stretch>
        </p:blipFill>
        <p:spPr>
          <a:xfrm>
            <a:off x="5086351" y="569215"/>
            <a:ext cx="6749353" cy="5017198"/>
          </a:xfrm>
          <a:prstGeom prst="rect">
            <a:avLst/>
          </a:prstGeom>
        </p:spPr>
      </p:pic>
      <p:sp>
        <p:nvSpPr>
          <p:cNvPr id="6" name="TextBox 5">
            <a:extLst>
              <a:ext uri="{FF2B5EF4-FFF2-40B4-BE49-F238E27FC236}">
                <a16:creationId xmlns:a16="http://schemas.microsoft.com/office/drawing/2014/main" id="{CE8557D0-9F71-774B-B658-B814B2DB35CA}"/>
              </a:ext>
            </a:extLst>
          </p:cNvPr>
          <p:cNvSpPr txBox="1"/>
          <p:nvPr/>
        </p:nvSpPr>
        <p:spPr>
          <a:xfrm>
            <a:off x="4959047" y="5919453"/>
            <a:ext cx="5333364" cy="369332"/>
          </a:xfrm>
          <a:prstGeom prst="rect">
            <a:avLst/>
          </a:prstGeom>
          <a:noFill/>
        </p:spPr>
        <p:txBody>
          <a:bodyPr wrap="square" rtlCol="0">
            <a:spAutoFit/>
          </a:bodyPr>
          <a:lstStyle/>
          <a:p>
            <a:pPr>
              <a:spcAft>
                <a:spcPts val="600"/>
              </a:spcAft>
            </a:pPr>
            <a:r>
              <a:rPr lang="en-US" dirty="0"/>
              <a:t>The mean squared error is 2.021907.</a:t>
            </a:r>
          </a:p>
        </p:txBody>
      </p:sp>
    </p:spTree>
    <p:extLst>
      <p:ext uri="{BB962C8B-B14F-4D97-AF65-F5344CB8AC3E}">
        <p14:creationId xmlns:p14="http://schemas.microsoft.com/office/powerpoint/2010/main" val="748432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1" name="Rectangle 100">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 name="Rectangle 102">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5" name="Rectangle 104">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7" name="Freeform: Shape 106">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9" name="Freeform: Shape 108">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24A45736-CC7B-4C49-AA01-E1EA171E9524}"/>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dirty="0">
                <a:latin typeface="+mj-lt"/>
                <a:ea typeface="+mj-ea"/>
                <a:cs typeface="+mj-cs"/>
              </a:rPr>
              <a:t>Preferred Foot</a:t>
            </a:r>
          </a:p>
        </p:txBody>
      </p:sp>
      <p:sp>
        <p:nvSpPr>
          <p:cNvPr id="118" name="Rectangle 11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Rectangle 11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3DA009E6-3BC0-3749-9E46-134ED4AF71C1}"/>
              </a:ext>
            </a:extLst>
          </p:cNvPr>
          <p:cNvPicPr>
            <a:picLocks noChangeAspect="1"/>
          </p:cNvPicPr>
          <p:nvPr/>
        </p:nvPicPr>
        <p:blipFill>
          <a:blip r:embed="rId2"/>
          <a:stretch>
            <a:fillRect/>
          </a:stretch>
        </p:blipFill>
        <p:spPr>
          <a:xfrm>
            <a:off x="5204512" y="400260"/>
            <a:ext cx="6408836" cy="5143290"/>
          </a:xfrm>
          <a:prstGeom prst="rect">
            <a:avLst/>
          </a:prstGeom>
        </p:spPr>
      </p:pic>
      <p:sp>
        <p:nvSpPr>
          <p:cNvPr id="5" name="TextBox 4">
            <a:extLst>
              <a:ext uri="{FF2B5EF4-FFF2-40B4-BE49-F238E27FC236}">
                <a16:creationId xmlns:a16="http://schemas.microsoft.com/office/drawing/2014/main" id="{ACC850BE-4058-1640-8F69-D720959C57B5}"/>
              </a:ext>
            </a:extLst>
          </p:cNvPr>
          <p:cNvSpPr txBox="1"/>
          <p:nvPr/>
        </p:nvSpPr>
        <p:spPr>
          <a:xfrm>
            <a:off x="4948887" y="5718254"/>
            <a:ext cx="7085316" cy="646331"/>
          </a:xfrm>
          <a:prstGeom prst="rect">
            <a:avLst/>
          </a:prstGeom>
          <a:noFill/>
        </p:spPr>
        <p:txBody>
          <a:bodyPr wrap="square" rtlCol="0">
            <a:spAutoFit/>
          </a:bodyPr>
          <a:lstStyle/>
          <a:p>
            <a:r>
              <a:rPr lang="en-US" dirty="0"/>
              <a:t>In FIFA 2019, out of total 18,159 players, 13,948 prefers right foot and 4,211 prefers left foot while playing.</a:t>
            </a:r>
          </a:p>
        </p:txBody>
      </p:sp>
    </p:spTree>
    <p:extLst>
      <p:ext uri="{BB962C8B-B14F-4D97-AF65-F5344CB8AC3E}">
        <p14:creationId xmlns:p14="http://schemas.microsoft.com/office/powerpoint/2010/main" val="31355666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24">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7" name="Rectangle 26">
            <a:extLst>
              <a:ext uri="{FF2B5EF4-FFF2-40B4-BE49-F238E27FC236}">
                <a16:creationId xmlns:a16="http://schemas.microsoft.com/office/drawing/2014/main" id="{017517EF-BD4D-4055-BDB4-A322C5356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 name="Rectangle 28">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553" y="304802"/>
            <a:ext cx="11097349" cy="1573149"/>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9C7FAA2B-F48D-5C48-8B6E-262D3D66F75D}"/>
              </a:ext>
            </a:extLst>
          </p:cNvPr>
          <p:cNvSpPr txBox="1"/>
          <p:nvPr/>
        </p:nvSpPr>
        <p:spPr>
          <a:xfrm>
            <a:off x="901689" y="405575"/>
            <a:ext cx="6744215" cy="137160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dirty="0">
                <a:latin typeface="+mj-lt"/>
                <a:ea typeface="+mj-ea"/>
                <a:cs typeface="+mj-cs"/>
              </a:rPr>
              <a:t>Overall Rating VS Player’s Value</a:t>
            </a:r>
          </a:p>
        </p:txBody>
      </p:sp>
      <p:sp>
        <p:nvSpPr>
          <p:cNvPr id="31" name="Rectangle 30">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784" y="764424"/>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130604" y="1071836"/>
            <a:ext cx="1021458"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D58F9021-384F-094F-A519-7F7797F495AF}"/>
              </a:ext>
            </a:extLst>
          </p:cNvPr>
          <p:cNvPicPr>
            <a:picLocks noChangeAspect="1"/>
          </p:cNvPicPr>
          <p:nvPr/>
        </p:nvPicPr>
        <p:blipFill>
          <a:blip r:embed="rId2"/>
          <a:stretch>
            <a:fillRect/>
          </a:stretch>
        </p:blipFill>
        <p:spPr>
          <a:xfrm>
            <a:off x="622800" y="1978723"/>
            <a:ext cx="10990548" cy="3950261"/>
          </a:xfrm>
          <a:prstGeom prst="rect">
            <a:avLst/>
          </a:prstGeom>
        </p:spPr>
      </p:pic>
      <p:sp>
        <p:nvSpPr>
          <p:cNvPr id="6" name="TextBox 5">
            <a:extLst>
              <a:ext uri="{FF2B5EF4-FFF2-40B4-BE49-F238E27FC236}">
                <a16:creationId xmlns:a16="http://schemas.microsoft.com/office/drawing/2014/main" id="{9B7AB384-97AA-9748-A6C4-2AF12989DC5C}"/>
              </a:ext>
            </a:extLst>
          </p:cNvPr>
          <p:cNvSpPr txBox="1"/>
          <p:nvPr/>
        </p:nvSpPr>
        <p:spPr>
          <a:xfrm>
            <a:off x="622800" y="5987400"/>
            <a:ext cx="11263312" cy="646331"/>
          </a:xfrm>
          <a:prstGeom prst="rect">
            <a:avLst/>
          </a:prstGeom>
          <a:noFill/>
        </p:spPr>
        <p:txBody>
          <a:bodyPr wrap="square" rtlCol="0">
            <a:spAutoFit/>
          </a:bodyPr>
          <a:lstStyle/>
          <a:p>
            <a:r>
              <a:rPr lang="en-US" dirty="0"/>
              <a:t>This boxplot represents the comparison between player’s overall ratings and their values. We can observe the correlation that as soon as overall rating increases, value of that player also increases gradually.</a:t>
            </a:r>
          </a:p>
        </p:txBody>
      </p:sp>
    </p:spTree>
    <p:extLst>
      <p:ext uri="{BB962C8B-B14F-4D97-AF65-F5344CB8AC3E}">
        <p14:creationId xmlns:p14="http://schemas.microsoft.com/office/powerpoint/2010/main" val="8338640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2D6FBB9D-1CAA-4D05-AB33-BABDFE17B8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3" name="Rectangle 42">
            <a:extLst>
              <a:ext uri="{FF2B5EF4-FFF2-40B4-BE49-F238E27FC236}">
                <a16:creationId xmlns:a16="http://schemas.microsoft.com/office/drawing/2014/main" id="{04727B71-B4B6-4823-80A1-68C40B475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Rectangle 44">
            <a:extLst>
              <a:ext uri="{FF2B5EF4-FFF2-40B4-BE49-F238E27FC236}">
                <a16:creationId xmlns:a16="http://schemas.microsoft.com/office/drawing/2014/main" id="{79A6DB05-9FB5-4B07-8675-74C23D4F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7" name="Rectangle 46">
            <a:extLst>
              <a:ext uri="{FF2B5EF4-FFF2-40B4-BE49-F238E27FC236}">
                <a16:creationId xmlns:a16="http://schemas.microsoft.com/office/drawing/2014/main" id="{1C799903-48D5-4A31-A1A2-541072D97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9" name="Freeform: Shape 48">
            <a:extLst>
              <a:ext uri="{FF2B5EF4-FFF2-40B4-BE49-F238E27FC236}">
                <a16:creationId xmlns:a16="http://schemas.microsoft.com/office/drawing/2014/main" id="{8EFFF109-FC58-4FD3-BE05-9775A1310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1" name="Freeform: Shape 50">
            <a:extLst>
              <a:ext uri="{FF2B5EF4-FFF2-40B4-BE49-F238E27FC236}">
                <a16:creationId xmlns:a16="http://schemas.microsoft.com/office/drawing/2014/main" id="{E1B96AD6-92A9-4273-A62B-96A1C3E0B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1AA1EB4-99E3-EA44-BF9D-59AC17BCB3B0}"/>
              </a:ext>
            </a:extLst>
          </p:cNvPr>
          <p:cNvSpPr txBox="1"/>
          <p:nvPr/>
        </p:nvSpPr>
        <p:spPr>
          <a:xfrm>
            <a:off x="621792" y="1161288"/>
            <a:ext cx="3602736" cy="452628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a:latin typeface="+mj-lt"/>
                <a:ea typeface="+mj-ea"/>
                <a:cs typeface="+mj-cs"/>
              </a:rPr>
              <a:t>Linear Model:</a:t>
            </a:r>
          </a:p>
        </p:txBody>
      </p:sp>
      <p:sp>
        <p:nvSpPr>
          <p:cNvPr id="53" name="Rectangle 52">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102049"/>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6B460288-1721-8B41-92EF-6B40731F0458}"/>
              </a:ext>
            </a:extLst>
          </p:cNvPr>
          <p:cNvSpPr txBox="1"/>
          <p:nvPr/>
        </p:nvSpPr>
        <p:spPr>
          <a:xfrm>
            <a:off x="5434149" y="932688"/>
            <a:ext cx="5916603" cy="4992624"/>
          </a:xfrm>
          <a:prstGeom prst="rect">
            <a:avLst/>
          </a:prstGeom>
        </p:spPr>
        <p:txBody>
          <a:bodyPr vert="horz" lIns="91440" tIns="45720" rIns="91440" bIns="45720" rtlCol="0" anchor="ctr">
            <a:normAutofit/>
          </a:bodyPr>
          <a:lstStyle/>
          <a:p>
            <a:pPr indent="-228600">
              <a:lnSpc>
                <a:spcPct val="110000"/>
              </a:lnSpc>
              <a:spcAft>
                <a:spcPts val="600"/>
              </a:spcAft>
              <a:buFont typeface="Arial" panose="020B0604020202020204" pitchFamily="34" charset="0"/>
              <a:buChar char="•"/>
            </a:pPr>
            <a:endParaRPr lang="en-US" sz="2000" dirty="0"/>
          </a:p>
        </p:txBody>
      </p:sp>
      <p:pic>
        <p:nvPicPr>
          <p:cNvPr id="25" name="Picture 24">
            <a:extLst>
              <a:ext uri="{FF2B5EF4-FFF2-40B4-BE49-F238E27FC236}">
                <a16:creationId xmlns:a16="http://schemas.microsoft.com/office/drawing/2014/main" id="{76E90241-9AAB-D54D-B771-5569B3B84C65}"/>
              </a:ext>
            </a:extLst>
          </p:cNvPr>
          <p:cNvPicPr>
            <a:picLocks noChangeAspect="1"/>
          </p:cNvPicPr>
          <p:nvPr/>
        </p:nvPicPr>
        <p:blipFill>
          <a:blip r:embed="rId2"/>
          <a:stretch>
            <a:fillRect/>
          </a:stretch>
        </p:blipFill>
        <p:spPr>
          <a:xfrm>
            <a:off x="4704271" y="876585"/>
            <a:ext cx="6865937" cy="1355363"/>
          </a:xfrm>
          <a:prstGeom prst="rect">
            <a:avLst/>
          </a:prstGeom>
        </p:spPr>
      </p:pic>
      <p:sp>
        <p:nvSpPr>
          <p:cNvPr id="27" name="TextBox 26">
            <a:extLst>
              <a:ext uri="{FF2B5EF4-FFF2-40B4-BE49-F238E27FC236}">
                <a16:creationId xmlns:a16="http://schemas.microsoft.com/office/drawing/2014/main" id="{EA620618-6257-2B44-B177-F5545E53FD72}"/>
              </a:ext>
            </a:extLst>
          </p:cNvPr>
          <p:cNvSpPr txBox="1"/>
          <p:nvPr/>
        </p:nvSpPr>
        <p:spPr>
          <a:xfrm>
            <a:off x="4701223" y="507253"/>
            <a:ext cx="3392788" cy="369332"/>
          </a:xfrm>
          <a:prstGeom prst="rect">
            <a:avLst/>
          </a:prstGeom>
          <a:noFill/>
        </p:spPr>
        <p:txBody>
          <a:bodyPr wrap="none" rtlCol="0">
            <a:spAutoFit/>
          </a:bodyPr>
          <a:lstStyle/>
          <a:p>
            <a:r>
              <a:rPr lang="en-US" dirty="0"/>
              <a:t>Linear Model of Goal Keepers:</a:t>
            </a:r>
          </a:p>
        </p:txBody>
      </p:sp>
      <p:pic>
        <p:nvPicPr>
          <p:cNvPr id="29" name="Picture 28">
            <a:extLst>
              <a:ext uri="{FF2B5EF4-FFF2-40B4-BE49-F238E27FC236}">
                <a16:creationId xmlns:a16="http://schemas.microsoft.com/office/drawing/2014/main" id="{4527B722-4E7D-9442-B45E-5C77214DA9B1}"/>
              </a:ext>
            </a:extLst>
          </p:cNvPr>
          <p:cNvPicPr>
            <a:picLocks noChangeAspect="1"/>
          </p:cNvPicPr>
          <p:nvPr/>
        </p:nvPicPr>
        <p:blipFill>
          <a:blip r:embed="rId3"/>
          <a:stretch>
            <a:fillRect/>
          </a:stretch>
        </p:blipFill>
        <p:spPr>
          <a:xfrm>
            <a:off x="4811478" y="4731512"/>
            <a:ext cx="7340600" cy="1193800"/>
          </a:xfrm>
          <a:prstGeom prst="rect">
            <a:avLst/>
          </a:prstGeom>
        </p:spPr>
      </p:pic>
      <p:sp>
        <p:nvSpPr>
          <p:cNvPr id="35" name="TextBox 34">
            <a:extLst>
              <a:ext uri="{FF2B5EF4-FFF2-40B4-BE49-F238E27FC236}">
                <a16:creationId xmlns:a16="http://schemas.microsoft.com/office/drawing/2014/main" id="{A499459D-56EA-DE47-BFA6-C9BBF94387E6}"/>
              </a:ext>
            </a:extLst>
          </p:cNvPr>
          <p:cNvSpPr txBox="1"/>
          <p:nvPr/>
        </p:nvSpPr>
        <p:spPr>
          <a:xfrm>
            <a:off x="4811478" y="4175642"/>
            <a:ext cx="3152786" cy="369332"/>
          </a:xfrm>
          <a:prstGeom prst="rect">
            <a:avLst/>
          </a:prstGeom>
          <a:noFill/>
        </p:spPr>
        <p:txBody>
          <a:bodyPr wrap="none" rtlCol="0">
            <a:spAutoFit/>
          </a:bodyPr>
          <a:lstStyle/>
          <a:p>
            <a:r>
              <a:rPr lang="en-US" dirty="0"/>
              <a:t>Linear Model of Outfielders:</a:t>
            </a:r>
          </a:p>
        </p:txBody>
      </p:sp>
    </p:spTree>
    <p:extLst>
      <p:ext uri="{BB962C8B-B14F-4D97-AF65-F5344CB8AC3E}">
        <p14:creationId xmlns:p14="http://schemas.microsoft.com/office/powerpoint/2010/main" val="2751749699"/>
      </p:ext>
    </p:extLst>
  </p:cSld>
  <p:clrMapOvr>
    <a:masterClrMapping/>
  </p:clrMapOvr>
</p:sld>
</file>

<file path=ppt/theme/theme1.xml><?xml version="1.0" encoding="utf-8"?>
<a:theme xmlns:a="http://schemas.openxmlformats.org/drawingml/2006/main" name="AccentBoxVTI">
  <a:themeElements>
    <a:clrScheme name="AnalogousFromDarkSeedLeftStep">
      <a:dk1>
        <a:srgbClr val="000000"/>
      </a:dk1>
      <a:lt1>
        <a:srgbClr val="FFFFFF"/>
      </a:lt1>
      <a:dk2>
        <a:srgbClr val="243941"/>
      </a:dk2>
      <a:lt2>
        <a:srgbClr val="E2E8E2"/>
      </a:lt2>
      <a:accent1>
        <a:srgbClr val="D433DD"/>
      </a:accent1>
      <a:accent2>
        <a:srgbClr val="8937D0"/>
      </a:accent2>
      <a:accent3>
        <a:srgbClr val="5C4AE1"/>
      </a:accent3>
      <a:accent4>
        <a:srgbClr val="2A5BCD"/>
      </a:accent4>
      <a:accent5>
        <a:srgbClr val="33ADDD"/>
      </a:accent5>
      <a:accent6>
        <a:srgbClr val="1EB5A1"/>
      </a:accent6>
      <a:hlink>
        <a:srgbClr val="3F86BF"/>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7</TotalTime>
  <Words>221</Words>
  <Application>Microsoft Macintosh PowerPoint</Application>
  <PresentationFormat>Widescreen</PresentationFormat>
  <Paragraphs>26</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Avenir Next LT Pro</vt:lpstr>
      <vt:lpstr>Calibri</vt:lpstr>
      <vt:lpstr>AccentBoxVTI</vt:lpstr>
      <vt:lpstr>   Final Presentation:    Data Mining Applications </vt:lpstr>
      <vt:lpstr>FIFA 19 Player Dataset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Final Presentation:    Data Mining Applications </dc:title>
  <dc:creator>Karan Kaushal Daiya</dc:creator>
  <cp:lastModifiedBy>Karan Kaushal Daiya</cp:lastModifiedBy>
  <cp:revision>2</cp:revision>
  <dcterms:created xsi:type="dcterms:W3CDTF">2020-02-13T09:49:52Z</dcterms:created>
  <dcterms:modified xsi:type="dcterms:W3CDTF">2020-02-13T09:57:30Z</dcterms:modified>
</cp:coreProperties>
</file>